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7"/>
  </p:notesMasterIdLst>
  <p:sldIdLst>
    <p:sldId id="256" r:id="rId5"/>
    <p:sldId id="290" r:id="rId6"/>
    <p:sldId id="282" r:id="rId7"/>
    <p:sldId id="295" r:id="rId8"/>
    <p:sldId id="296" r:id="rId9"/>
    <p:sldId id="308" r:id="rId10"/>
    <p:sldId id="306" r:id="rId11"/>
    <p:sldId id="298" r:id="rId12"/>
    <p:sldId id="307" r:id="rId13"/>
    <p:sldId id="309" r:id="rId14"/>
    <p:sldId id="310"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Siegel" initials="AS" lastIdx="1" clrIdx="0">
    <p:extLst>
      <p:ext uri="{19B8F6BF-5375-455C-9EA6-DF929625EA0E}">
        <p15:presenceInfo xmlns:p15="http://schemas.microsoft.com/office/powerpoint/2012/main" userId="S::anns@disabilityrightsflorida.org::5cfc7e88-187d-4aa5-b97c-8edb940803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03" d="100"/>
          <a:sy n="103" d="100"/>
        </p:scale>
        <p:origin x="126"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Casebonne" userId="fc17ed03-54f1-4f92-ae97-a54058eba7be" providerId="ADAL" clId="{85447861-AF64-48B6-8ED7-EF0663D4A578}"/>
    <pc:docChg chg="modSld">
      <pc:chgData name="Keith Casebonne" userId="fc17ed03-54f1-4f92-ae97-a54058eba7be" providerId="ADAL" clId="{85447861-AF64-48B6-8ED7-EF0663D4A578}" dt="2022-05-13T21:03:19.525" v="4" actId="13244"/>
      <pc:docMkLst>
        <pc:docMk/>
      </pc:docMkLst>
      <pc:sldChg chg="modSp mod">
        <pc:chgData name="Keith Casebonne" userId="fc17ed03-54f1-4f92-ae97-a54058eba7be" providerId="ADAL" clId="{85447861-AF64-48B6-8ED7-EF0663D4A578}" dt="2022-05-13T21:02:58.772" v="0" actId="13244"/>
        <pc:sldMkLst>
          <pc:docMk/>
          <pc:sldMk cId="737128053" sldId="295"/>
        </pc:sldMkLst>
        <pc:picChg chg="ord">
          <ac:chgData name="Keith Casebonne" userId="fc17ed03-54f1-4f92-ae97-a54058eba7be" providerId="ADAL" clId="{85447861-AF64-48B6-8ED7-EF0663D4A578}" dt="2022-05-13T21:02:58.772" v="0" actId="13244"/>
          <ac:picMkLst>
            <pc:docMk/>
            <pc:sldMk cId="737128053" sldId="295"/>
            <ac:picMk id="8" creationId="{653A4B3E-C58C-4FC6-AA8F-6DF61F4FFCA3}"/>
          </ac:picMkLst>
        </pc:picChg>
      </pc:sldChg>
      <pc:sldChg chg="modSp mod">
        <pc:chgData name="Keith Casebonne" userId="fc17ed03-54f1-4f92-ae97-a54058eba7be" providerId="ADAL" clId="{85447861-AF64-48B6-8ED7-EF0663D4A578}" dt="2022-05-13T21:03:09.493" v="3" actId="13244"/>
        <pc:sldMkLst>
          <pc:docMk/>
          <pc:sldMk cId="2329795490" sldId="296"/>
        </pc:sldMkLst>
        <pc:spChg chg="mod">
          <ac:chgData name="Keith Casebonne" userId="fc17ed03-54f1-4f92-ae97-a54058eba7be" providerId="ADAL" clId="{85447861-AF64-48B6-8ED7-EF0663D4A578}" dt="2022-05-13T21:03:06.507" v="2" actId="1036"/>
          <ac:spMkLst>
            <pc:docMk/>
            <pc:sldMk cId="2329795490" sldId="296"/>
            <ac:spMk id="2" creationId="{B7C858C6-2BE4-4B6B-853E-A194E4D2AE62}"/>
          </ac:spMkLst>
        </pc:spChg>
        <pc:spChg chg="ord">
          <ac:chgData name="Keith Casebonne" userId="fc17ed03-54f1-4f92-ae97-a54058eba7be" providerId="ADAL" clId="{85447861-AF64-48B6-8ED7-EF0663D4A578}" dt="2022-05-13T21:03:09.493" v="3" actId="13244"/>
          <ac:spMkLst>
            <pc:docMk/>
            <pc:sldMk cId="2329795490" sldId="296"/>
            <ac:spMk id="4" creationId="{C5E1CA9D-B912-4B3D-A021-8A096A1633A6}"/>
          </ac:spMkLst>
        </pc:spChg>
      </pc:sldChg>
      <pc:sldChg chg="modSp mod">
        <pc:chgData name="Keith Casebonne" userId="fc17ed03-54f1-4f92-ae97-a54058eba7be" providerId="ADAL" clId="{85447861-AF64-48B6-8ED7-EF0663D4A578}" dt="2022-05-13T21:03:19.525" v="4" actId="13244"/>
        <pc:sldMkLst>
          <pc:docMk/>
          <pc:sldMk cId="738150777" sldId="308"/>
        </pc:sldMkLst>
        <pc:spChg chg="ord">
          <ac:chgData name="Keith Casebonne" userId="fc17ed03-54f1-4f92-ae97-a54058eba7be" providerId="ADAL" clId="{85447861-AF64-48B6-8ED7-EF0663D4A578}" dt="2022-05-13T21:03:19.525" v="4" actId="13244"/>
          <ac:spMkLst>
            <pc:docMk/>
            <pc:sldMk cId="738150777" sldId="308"/>
            <ac:spMk id="3" creationId="{E2E7B08C-D830-465F-A578-814F4FF347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5E053C-3A55-4C16-857A-6E5321B2E3F5}" type="datetimeFigureOut">
              <a:rPr lang="en-US" smtClean="0"/>
              <a:pPr/>
              <a:t>5/13/2022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757F12-8647-4512-AD61-6CB6564E0645}" type="slidenum">
              <a:rPr lang="en-US" smtClean="0"/>
              <a:pPr/>
              <a:t>‹#›</a:t>
            </a:fld>
            <a:endParaRPr lang="en-US" dirty="0"/>
          </a:p>
        </p:txBody>
      </p:sp>
    </p:spTree>
    <p:extLst>
      <p:ext uri="{BB962C8B-B14F-4D97-AF65-F5344CB8AC3E}">
        <p14:creationId xmlns:p14="http://schemas.microsoft.com/office/powerpoint/2010/main" val="387712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57F12-8647-4512-AD61-6CB6564E0645}" type="slidenum">
              <a:rPr lang="en-US" smtClean="0"/>
              <a:pPr/>
              <a:t>4</a:t>
            </a:fld>
            <a:endParaRPr lang="en-US" dirty="0"/>
          </a:p>
        </p:txBody>
      </p:sp>
    </p:spTree>
    <p:extLst>
      <p:ext uri="{BB962C8B-B14F-4D97-AF65-F5344CB8AC3E}">
        <p14:creationId xmlns:p14="http://schemas.microsoft.com/office/powerpoint/2010/main" val="394420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notice must be in writing and must be in the Parent’s native language when feasible to do so.</a:t>
            </a:r>
          </a:p>
        </p:txBody>
      </p:sp>
      <p:sp>
        <p:nvSpPr>
          <p:cNvPr id="4" name="Slide Number Placeholder 3"/>
          <p:cNvSpPr>
            <a:spLocks noGrp="1"/>
          </p:cNvSpPr>
          <p:nvPr>
            <p:ph type="sldNum" sz="quarter" idx="5"/>
          </p:nvPr>
        </p:nvSpPr>
        <p:spPr/>
        <p:txBody>
          <a:bodyPr/>
          <a:lstStyle/>
          <a:p>
            <a:fld id="{58757F12-8647-4512-AD61-6CB6564E0645}" type="slidenum">
              <a:rPr lang="en-US" smtClean="0"/>
              <a:pPr/>
              <a:t>5</a:t>
            </a:fld>
            <a:endParaRPr lang="en-US" dirty="0"/>
          </a:p>
        </p:txBody>
      </p:sp>
    </p:spTree>
    <p:extLst>
      <p:ext uri="{BB962C8B-B14F-4D97-AF65-F5344CB8AC3E}">
        <p14:creationId xmlns:p14="http://schemas.microsoft.com/office/powerpoint/2010/main" val="389158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Reasonable time is not defined.  If the District plans to implement the </a:t>
            </a:r>
            <a:r>
              <a:rPr lang="en-US" dirty="0" err="1"/>
              <a:t>IEP</a:t>
            </a:r>
            <a:r>
              <a:rPr lang="en-US" dirty="0"/>
              <a:t> change of FAPE within 10 days of the </a:t>
            </a:r>
            <a:r>
              <a:rPr lang="en-US" dirty="0" err="1"/>
              <a:t>IEP</a:t>
            </a:r>
            <a:r>
              <a:rPr lang="en-US" dirty="0"/>
              <a:t> meeting decision, </a:t>
            </a:r>
            <a:r>
              <a:rPr lang="en-US" dirty="0" err="1"/>
              <a:t>PWN</a:t>
            </a:r>
            <a:r>
              <a:rPr lang="en-US" dirty="0"/>
              <a:t> would certainly need to be provided well before that 10-day timeline is up.  The parent(s) may need to challenge the decision via Due Process.  If so, the parent(s) may need to retain counsel and counsel will need to draft and file a complaint.</a:t>
            </a:r>
          </a:p>
        </p:txBody>
      </p:sp>
      <p:sp>
        <p:nvSpPr>
          <p:cNvPr id="4" name="Slide Number Placeholder 3"/>
          <p:cNvSpPr>
            <a:spLocks noGrp="1"/>
          </p:cNvSpPr>
          <p:nvPr>
            <p:ph type="sldNum" sz="quarter" idx="5"/>
          </p:nvPr>
        </p:nvSpPr>
        <p:spPr/>
        <p:txBody>
          <a:bodyPr/>
          <a:lstStyle/>
          <a:p>
            <a:fld id="{58757F12-8647-4512-AD61-6CB6564E0645}" type="slidenum">
              <a:rPr lang="en-US" smtClean="0"/>
              <a:pPr/>
              <a:t>7</a:t>
            </a:fld>
            <a:endParaRPr lang="en-US" dirty="0"/>
          </a:p>
        </p:txBody>
      </p:sp>
    </p:spTree>
    <p:extLst>
      <p:ext uri="{BB962C8B-B14F-4D97-AF65-F5344CB8AC3E}">
        <p14:creationId xmlns:p14="http://schemas.microsoft.com/office/powerpoint/2010/main" val="66496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PWN</a:t>
            </a:r>
            <a:r>
              <a:rPr lang="en-US" dirty="0"/>
              <a:t> must be provided whether it is the District that proposes the change or the parent.</a:t>
            </a:r>
          </a:p>
          <a:p>
            <a:r>
              <a:rPr lang="en-US" dirty="0" err="1"/>
              <a:t>PWN</a:t>
            </a:r>
            <a:r>
              <a:rPr lang="en-US" dirty="0"/>
              <a:t> isn't required if the placment change is temporary</a:t>
            </a:r>
          </a:p>
          <a:p>
            <a:r>
              <a:rPr lang="en-US" dirty="0" err="1"/>
              <a:t>PWN</a:t>
            </a:r>
            <a:r>
              <a:rPr lang="en-US" dirty="0"/>
              <a:t> isn’t required if the </a:t>
            </a:r>
            <a:r>
              <a:rPr lang="en-US" dirty="0" err="1"/>
              <a:t>IEP</a:t>
            </a:r>
            <a:r>
              <a:rPr lang="en-US" dirty="0"/>
              <a:t> team refuses a certain educational/instructional methodology unless that methodology was/is required for the provision of FAPE (it was included in the </a:t>
            </a:r>
            <a:r>
              <a:rPr lang="en-US" dirty="0" err="1"/>
              <a:t>IEP</a:t>
            </a:r>
            <a:r>
              <a:rPr lang="en-US" dirty="0"/>
              <a:t>)</a:t>
            </a:r>
          </a:p>
          <a:p>
            <a:endParaRPr lang="en-US" dirty="0"/>
          </a:p>
        </p:txBody>
      </p:sp>
      <p:sp>
        <p:nvSpPr>
          <p:cNvPr id="4" name="Slide Number Placeholder 3"/>
          <p:cNvSpPr>
            <a:spLocks noGrp="1"/>
          </p:cNvSpPr>
          <p:nvPr>
            <p:ph type="sldNum" sz="quarter" idx="5"/>
          </p:nvPr>
        </p:nvSpPr>
        <p:spPr/>
        <p:txBody>
          <a:bodyPr/>
          <a:lstStyle/>
          <a:p>
            <a:fld id="{58757F12-8647-4512-AD61-6CB6564E0645}" type="slidenum">
              <a:rPr lang="en-US" smtClean="0"/>
              <a:pPr/>
              <a:t>8</a:t>
            </a:fld>
            <a:endParaRPr lang="en-US" dirty="0"/>
          </a:p>
        </p:txBody>
      </p:sp>
    </p:spTree>
    <p:extLst>
      <p:ext uri="{BB962C8B-B14F-4D97-AF65-F5344CB8AC3E}">
        <p14:creationId xmlns:p14="http://schemas.microsoft.com/office/powerpoint/2010/main" val="407017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 is a setting change and not a placment change, then </a:t>
            </a:r>
            <a:r>
              <a:rPr lang="en-US" dirty="0" err="1"/>
              <a:t>PWN</a:t>
            </a:r>
            <a:r>
              <a:rPr lang="en-US" dirty="0"/>
              <a:t> is not required.  The jurisdictions are split on this but in our jurisdiction, setting is not placment and so a change in setting does not require a </a:t>
            </a:r>
            <a:r>
              <a:rPr lang="en-US" dirty="0" err="1"/>
              <a:t>PWN</a:t>
            </a:r>
            <a:r>
              <a:rPr lang="en-US" dirty="0"/>
              <a:t>.</a:t>
            </a:r>
          </a:p>
        </p:txBody>
      </p:sp>
      <p:sp>
        <p:nvSpPr>
          <p:cNvPr id="4" name="Slide Number Placeholder 3"/>
          <p:cNvSpPr>
            <a:spLocks noGrp="1"/>
          </p:cNvSpPr>
          <p:nvPr>
            <p:ph type="sldNum" sz="quarter" idx="5"/>
          </p:nvPr>
        </p:nvSpPr>
        <p:spPr/>
        <p:txBody>
          <a:bodyPr/>
          <a:lstStyle/>
          <a:p>
            <a:fld id="{58757F12-8647-4512-AD61-6CB6564E0645}" type="slidenum">
              <a:rPr lang="en-US" smtClean="0"/>
              <a:pPr/>
              <a:t>9</a:t>
            </a:fld>
            <a:endParaRPr lang="en-US" dirty="0"/>
          </a:p>
        </p:txBody>
      </p:sp>
    </p:spTree>
    <p:extLst>
      <p:ext uri="{BB962C8B-B14F-4D97-AF65-F5344CB8AC3E}">
        <p14:creationId xmlns:p14="http://schemas.microsoft.com/office/powerpoint/2010/main" val="218597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Arial" panose="020B0604020202020204" pitchFamily="34" charset="0"/>
              </a:rPr>
              <a:t>In </a:t>
            </a:r>
            <a:r>
              <a:rPr lang="en-US" sz="1800" b="0" i="1" dirty="0" err="1">
                <a:solidFill>
                  <a:srgbClr val="000000"/>
                </a:solidFill>
                <a:effectLst/>
                <a:latin typeface="Arial" panose="020B0604020202020204" pitchFamily="34" charset="0"/>
              </a:rPr>
              <a:t>R.L</a:t>
            </a:r>
            <a:r>
              <a:rPr lang="en-US" sz="1800" b="0" i="1" dirty="0">
                <a:solidFill>
                  <a:srgbClr val="000000"/>
                </a:solidFill>
                <a:effectLst/>
                <a:latin typeface="Arial" panose="020B0604020202020204" pitchFamily="34" charset="0"/>
              </a:rPr>
              <a:t>. v. Miami-Dade County School Board</a:t>
            </a:r>
            <a:r>
              <a:rPr lang="en-US" sz="1800" b="0" i="0" dirty="0">
                <a:solidFill>
                  <a:srgbClr val="000000"/>
                </a:solidFill>
                <a:effectLst/>
                <a:latin typeface="Arial" panose="020B0604020202020204" pitchFamily="34" charset="0"/>
              </a:rPr>
              <a:t>,(11th Cir. 2014), the 11th U.S. Circuit Court of Appeals held that parental participation in the </a:t>
            </a:r>
            <a:r>
              <a:rPr lang="en-US" sz="1800" b="0" i="0" dirty="0" err="1">
                <a:solidFill>
                  <a:srgbClr val="000000"/>
                </a:solidFill>
                <a:effectLst/>
                <a:latin typeface="Arial" panose="020B0604020202020204" pitchFamily="34" charset="0"/>
              </a:rPr>
              <a:t>IEP</a:t>
            </a:r>
            <a:r>
              <a:rPr lang="en-US" sz="1800" b="0" i="0" dirty="0">
                <a:solidFill>
                  <a:srgbClr val="000000"/>
                </a:solidFill>
                <a:effectLst/>
                <a:latin typeface="Arial" panose="020B0604020202020204" pitchFamily="34" charset="0"/>
              </a:rPr>
              <a:t> process means more than having an opportunity to speak. The court explained that a district must show that it came to the meeting with an open mind and was "receptive and responsive" to the parents' position at all stages, rather than cutting the conversation short when parents express their 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1" dirty="0">
                <a:solidFill>
                  <a:srgbClr val="666666"/>
                </a:solidFill>
                <a:effectLst/>
                <a:latin typeface="Open Sans" panose="020B0606030504020204" pitchFamily="34" charset="0"/>
              </a:rPr>
              <a:t>Hendrick Hudson Central School District v. Rowley.</a:t>
            </a:r>
            <a:r>
              <a:rPr lang="en-US" sz="2800" b="0" i="0" dirty="0">
                <a:solidFill>
                  <a:srgbClr val="666666"/>
                </a:solidFill>
                <a:effectLst/>
                <a:latin typeface="Open Sans" panose="020B0606030504020204" pitchFamily="34" charset="0"/>
              </a:rPr>
              <a:t> </a:t>
            </a:r>
            <a:r>
              <a:rPr lang="en-US" sz="2800" b="0" i="1" dirty="0">
                <a:solidFill>
                  <a:srgbClr val="666666"/>
                </a:solidFill>
                <a:effectLst/>
                <a:latin typeface="Open Sans" panose="020B0606030504020204" pitchFamily="34" charset="0"/>
              </a:rPr>
              <a:t>Rowley </a:t>
            </a:r>
            <a:r>
              <a:rPr lang="en-US" sz="2800" b="0" i="0" dirty="0">
                <a:solidFill>
                  <a:srgbClr val="666666"/>
                </a:solidFill>
                <a:effectLst/>
                <a:latin typeface="Open Sans" panose="020B0606030504020204" pitchFamily="34" charset="0"/>
              </a:rPr>
              <a:t>established and defined a substantive right to FAPE, thereby providing some guidance to courts trying to distinguish procedural from substantive violations. FAPE requires that the state provide specialized instruction with sufficient supports and services to permit a child to benefit educationally from such instruction. </a:t>
            </a:r>
            <a:r>
              <a:rPr lang="en-US" sz="4000" b="0" i="0" dirty="0">
                <a:solidFill>
                  <a:srgbClr val="666666"/>
                </a:solidFill>
                <a:effectLst/>
                <a:latin typeface="Open Sans" panose="020B0606030504020204" pitchFamily="34" charset="0"/>
              </a:rPr>
              <a:t>Since </a:t>
            </a:r>
            <a:r>
              <a:rPr lang="en-US" sz="4000" b="0" i="1" dirty="0">
                <a:solidFill>
                  <a:srgbClr val="666666"/>
                </a:solidFill>
                <a:effectLst/>
                <a:latin typeface="Open Sans" panose="020B0606030504020204" pitchFamily="34" charset="0"/>
              </a:rPr>
              <a:t>Rowley</a:t>
            </a:r>
            <a:r>
              <a:rPr lang="en-US" sz="4000" b="0" i="0" dirty="0">
                <a:solidFill>
                  <a:srgbClr val="666666"/>
                </a:solidFill>
                <a:effectLst/>
                <a:latin typeface="Open Sans" panose="020B0606030504020204" pitchFamily="34" charset="0"/>
              </a:rPr>
              <a:t>, courts have generally viewed violations as substantive when they involve: 1) IEP compliance, 2) the least restrictive learning environment, or 3) the adequacy of the individualized instructions and educational supports contained in an IEP.</a:t>
            </a:r>
            <a:endParaRPr lang="en-US" sz="1800"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8757F12-8647-4512-AD61-6CB6564E0645}" type="slidenum">
              <a:rPr lang="en-US" smtClean="0"/>
              <a:pPr/>
              <a:t>10</a:t>
            </a:fld>
            <a:endParaRPr lang="en-US" dirty="0"/>
          </a:p>
        </p:txBody>
      </p:sp>
    </p:spTree>
    <p:extLst>
      <p:ext uri="{BB962C8B-B14F-4D97-AF65-F5344CB8AC3E}">
        <p14:creationId xmlns:p14="http://schemas.microsoft.com/office/powerpoint/2010/main" val="1166865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757F12-8647-4512-AD61-6CB6564E0645}" type="slidenum">
              <a:rPr lang="en-US" smtClean="0"/>
              <a:pPr/>
              <a:t>11</a:t>
            </a:fld>
            <a:endParaRPr lang="en-US" dirty="0"/>
          </a:p>
        </p:txBody>
      </p:sp>
    </p:spTree>
    <p:extLst>
      <p:ext uri="{BB962C8B-B14F-4D97-AF65-F5344CB8AC3E}">
        <p14:creationId xmlns:p14="http://schemas.microsoft.com/office/powerpoint/2010/main" val="3574825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00000"/>
              </a:lnSpc>
              <a:buNone/>
              <a:defRPr sz="28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lvl1pPr>
              <a:defRPr>
                <a:solidFill>
                  <a:schemeClr val="bg1"/>
                </a:solidFill>
              </a:defRPr>
            </a:lvl1pPr>
          </a:lstStyle>
          <a:p>
            <a:fld id="{7996B465-0A39-485E-A1D9-D1F631DCE957}" type="datetimeFigureOut">
              <a:rPr lang="en-US" smtClean="0"/>
              <a:t>5/13/2022</a:t>
            </a:fld>
            <a:endParaRPr lang="en-US" dirty="0"/>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chemeClr val="bg1"/>
                </a:solidFill>
              </a:defRPr>
            </a:lvl1pPr>
          </a:lstStyle>
          <a:p>
            <a:fld id="{354621B2-C1D0-445A-A90B-4D94258B112A}" type="slidenum">
              <a:rPr lang="en-US" smtClean="0"/>
              <a:t>‹#›</a:t>
            </a:fld>
            <a:endParaRPr lang="en-US" dirty="0"/>
          </a:p>
        </p:txBody>
      </p:sp>
    </p:spTree>
    <p:extLst>
      <p:ext uri="{BB962C8B-B14F-4D97-AF65-F5344CB8AC3E}">
        <p14:creationId xmlns:p14="http://schemas.microsoft.com/office/powerpoint/2010/main" val="75546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3D76E9E6-C8DC-4693-A041-ACB15B789C1B}" type="slidenum">
              <a:rPr lang="en-US" smtClean="0"/>
              <a:pPr/>
              <a:t>‹#›</a:t>
            </a:fld>
            <a:endParaRPr lang="en-US" dirty="0"/>
          </a:p>
        </p:txBody>
      </p:sp>
    </p:spTree>
    <p:extLst>
      <p:ext uri="{BB962C8B-B14F-4D97-AF65-F5344CB8AC3E}">
        <p14:creationId xmlns:p14="http://schemas.microsoft.com/office/powerpoint/2010/main" val="152316621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chemeClr val="bg1"/>
                </a:solidFill>
              </a:defRPr>
            </a:lvl1pPr>
          </a:lstStyle>
          <a:p>
            <a:fld id="{3D76E9E6-C8DC-4693-A041-ACB15B789C1B}" type="slidenum">
              <a:rPr lang="en-US" smtClean="0"/>
              <a:pPr/>
              <a:t>‹#›</a:t>
            </a:fld>
            <a:endParaRPr lang="en-US" dirty="0"/>
          </a:p>
        </p:txBody>
      </p:sp>
    </p:spTree>
    <p:extLst>
      <p:ext uri="{BB962C8B-B14F-4D97-AF65-F5344CB8AC3E}">
        <p14:creationId xmlns:p14="http://schemas.microsoft.com/office/powerpoint/2010/main" val="218519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59369"/>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3D76E9E6-C8DC-4693-A041-ACB15B789C1B}" type="slidenum">
              <a:rPr lang="en-US" smtClean="0"/>
              <a:pPr/>
              <a:t>‹#›</a:t>
            </a:fld>
            <a:endParaRPr lang="en-US" dirty="0"/>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8038660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59369"/>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3D76E9E6-C8DC-4693-A041-ACB15B789C1B}" type="slidenum">
              <a:rPr lang="en-US" smtClean="0"/>
              <a:pPr/>
              <a:t>‹#›</a:t>
            </a:fld>
            <a:endParaRPr lang="en-US" dirty="0"/>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6930850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3D76E9E6-C8DC-4693-A041-ACB15B789C1B}" type="slidenum">
              <a:rPr lang="en-US" smtClean="0"/>
              <a:pPr/>
              <a:t>‹#›</a:t>
            </a:fld>
            <a:endParaRPr lang="en-US" dirty="0"/>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57476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3D76E9E6-C8DC-4693-A041-ACB15B789C1B}" type="slidenum">
              <a:rPr lang="en-US" smtClean="0"/>
              <a:pPr/>
              <a:t>‹#›</a:t>
            </a:fld>
            <a:endParaRPr lang="en-US" dirty="0"/>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normAutofit/>
          </a:bodyPr>
          <a:lstStyle>
            <a:lvl1pPr>
              <a:defRPr sz="4000">
                <a:solidFill>
                  <a:schemeClr val="bg1"/>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29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3D76E9E6-C8DC-4693-A041-ACB15B789C1B}" type="slidenum">
              <a:rPr lang="en-US" smtClean="0"/>
              <a:pPr/>
              <a:t>‹#›</a:t>
            </a:fld>
            <a:endParaRPr lang="en-US" dirty="0"/>
          </a:p>
        </p:txBody>
      </p:sp>
    </p:spTree>
    <p:extLst>
      <p:ext uri="{BB962C8B-B14F-4D97-AF65-F5344CB8AC3E}">
        <p14:creationId xmlns:p14="http://schemas.microsoft.com/office/powerpoint/2010/main" val="2367850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2_Two Content">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400" b="1" kern="1200" dirty="0" smtClean="0">
                <a:solidFill>
                  <a:srgbClr val="711C12"/>
                </a:solidFill>
                <a:latin typeface="+mj-lt"/>
                <a:ea typeface="+mj-ea"/>
                <a:cs typeface="+mj-cs"/>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2336800" y="6019801"/>
            <a:ext cx="1828800" cy="365125"/>
          </a:xfrm>
          <a:prstGeom prst="rect">
            <a:avLst/>
          </a:prstGeom>
        </p:spPr>
        <p:txBody>
          <a:bodyPr/>
          <a:lstStyle/>
          <a:p>
            <a:endParaRPr lang="en-US" dirty="0"/>
          </a:p>
        </p:txBody>
      </p:sp>
      <p:sp>
        <p:nvSpPr>
          <p:cNvPr id="9" name="Footer Placeholder 4"/>
          <p:cNvSpPr>
            <a:spLocks noGrp="1"/>
          </p:cNvSpPr>
          <p:nvPr>
            <p:ph type="ftr" sz="quarter" idx="11"/>
          </p:nvPr>
        </p:nvSpPr>
        <p:spPr>
          <a:xfrm>
            <a:off x="4267200" y="6019801"/>
            <a:ext cx="599440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10363200" y="6019801"/>
            <a:ext cx="1219200" cy="365125"/>
          </a:xfrm>
          <a:prstGeom prst="rect">
            <a:avLst/>
          </a:prstGeom>
        </p:spPr>
        <p:txBody>
          <a:bodyPr/>
          <a:lstStyle/>
          <a:p>
            <a:fld id="{3D76E9E6-C8DC-4693-A041-ACB15B789C1B}" type="slidenum">
              <a:rPr lang="en-US" smtClean="0"/>
              <a:pPr/>
              <a:t>‹#›</a:t>
            </a:fld>
            <a:endParaRPr lang="en-US" dirty="0"/>
          </a:p>
        </p:txBody>
      </p:sp>
    </p:spTree>
    <p:extLst>
      <p:ext uri="{BB962C8B-B14F-4D97-AF65-F5344CB8AC3E}">
        <p14:creationId xmlns:p14="http://schemas.microsoft.com/office/powerpoint/2010/main" val="199204319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3D76E9E6-C8DC-4693-A041-ACB15B789C1B}" type="slidenum">
              <a:rPr lang="en-US" smtClean="0"/>
              <a:pPr/>
              <a:t>‹#›</a:t>
            </a:fld>
            <a:endParaRPr lang="en-US" dirty="0"/>
          </a:p>
        </p:txBody>
      </p:sp>
    </p:spTree>
    <p:extLst>
      <p:ext uri="{BB962C8B-B14F-4D97-AF65-F5344CB8AC3E}">
        <p14:creationId xmlns:p14="http://schemas.microsoft.com/office/powerpoint/2010/main" val="41864530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l" defTabSz="914400" rtl="0" eaLnBrk="1" latinLnBrk="0" hangingPunct="1">
        <a:lnSpc>
          <a:spcPct val="90000"/>
        </a:lnSpc>
        <a:spcBef>
          <a:spcPct val="0"/>
        </a:spcBef>
        <a:buNone/>
        <a:defRPr sz="32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disabilityrightsflorida.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0" y="4114800"/>
            <a:ext cx="7772400" cy="1470025"/>
          </a:xfrm>
        </p:spPr>
        <p:txBody>
          <a:bodyPr>
            <a:normAutofit/>
          </a:bodyPr>
          <a:lstStyle/>
          <a:p>
            <a:pPr algn="r"/>
            <a:r>
              <a:rPr lang="en-US" dirty="0"/>
              <a:t>Prior Written Notice</a:t>
            </a:r>
          </a:p>
        </p:txBody>
      </p:sp>
    </p:spTree>
    <p:extLst>
      <p:ext uri="{BB962C8B-B14F-4D97-AF65-F5344CB8AC3E}">
        <p14:creationId xmlns:p14="http://schemas.microsoft.com/office/powerpoint/2010/main" val="105009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4A62-DE88-4C96-B048-4AB83D7BB6C3}"/>
              </a:ext>
            </a:extLst>
          </p:cNvPr>
          <p:cNvSpPr>
            <a:spLocks noGrp="1"/>
          </p:cNvSpPr>
          <p:nvPr>
            <p:ph type="title"/>
          </p:nvPr>
        </p:nvSpPr>
        <p:spPr>
          <a:xfrm>
            <a:off x="381000" y="136525"/>
            <a:ext cx="10515600" cy="614974"/>
          </a:xfrm>
        </p:spPr>
        <p:txBody>
          <a:bodyPr>
            <a:normAutofit fontScale="90000"/>
          </a:bodyPr>
          <a:lstStyle/>
          <a:p>
            <a:r>
              <a:rPr lang="en-US" dirty="0"/>
              <a:t>FAILURE TO PROVIDE NOTICE</a:t>
            </a:r>
          </a:p>
        </p:txBody>
      </p:sp>
      <p:sp>
        <p:nvSpPr>
          <p:cNvPr id="3" name="Content Placeholder 2">
            <a:extLst>
              <a:ext uri="{FF2B5EF4-FFF2-40B4-BE49-F238E27FC236}">
                <a16:creationId xmlns:a16="http://schemas.microsoft.com/office/drawing/2014/main" id="{C24EAAE9-0EFF-4B8C-BC90-5849162D96F4}"/>
              </a:ext>
            </a:extLst>
          </p:cNvPr>
          <p:cNvSpPr>
            <a:spLocks noGrp="1"/>
          </p:cNvSpPr>
          <p:nvPr>
            <p:ph idx="1"/>
          </p:nvPr>
        </p:nvSpPr>
        <p:spPr>
          <a:xfrm>
            <a:off x="838200" y="1242036"/>
            <a:ext cx="10515600" cy="5365750"/>
          </a:xfrm>
        </p:spPr>
        <p:txBody>
          <a:bodyPr/>
          <a:lstStyle/>
          <a:p>
            <a:r>
              <a:rPr lang="en-US" dirty="0"/>
              <a:t>Failure to provide a </a:t>
            </a:r>
            <a:r>
              <a:rPr lang="en-US" dirty="0" err="1"/>
              <a:t>PWN</a:t>
            </a:r>
            <a:r>
              <a:rPr lang="en-US" dirty="0"/>
              <a:t> is procedural error.</a:t>
            </a:r>
          </a:p>
          <a:p>
            <a:r>
              <a:rPr lang="en-US" dirty="0"/>
              <a:t>Not all procedural errors result in a denial of FAPE.</a:t>
            </a:r>
          </a:p>
          <a:p>
            <a:r>
              <a:rPr lang="en-US" dirty="0"/>
              <a:t>There are several types of procedural violations:  Child Find, evaluations/re-evaluations, and </a:t>
            </a:r>
            <a:r>
              <a:rPr lang="en-US" dirty="0" err="1"/>
              <a:t>IEP</a:t>
            </a:r>
            <a:r>
              <a:rPr lang="en-US" dirty="0"/>
              <a:t> Development (not exhaustive).</a:t>
            </a:r>
          </a:p>
          <a:p>
            <a:r>
              <a:rPr lang="en-US" dirty="0" err="1"/>
              <a:t>PWN</a:t>
            </a:r>
            <a:r>
              <a:rPr lang="en-US" dirty="0"/>
              <a:t> would fall under the “</a:t>
            </a:r>
            <a:r>
              <a:rPr lang="en-US" dirty="0" err="1"/>
              <a:t>IEP</a:t>
            </a:r>
            <a:r>
              <a:rPr lang="en-US" dirty="0"/>
              <a:t> Development” type of procedural violation.</a:t>
            </a:r>
          </a:p>
          <a:p>
            <a:r>
              <a:rPr lang="en-US" dirty="0"/>
              <a:t>Typically, for a failure to provide a PWN to rise to a denial of FAPE, the lack of notice must have denied the parent to participate meaningfully AND impeded the child’s access to FAPE.  </a:t>
            </a:r>
          </a:p>
          <a:p>
            <a:pPr marL="0" indent="0">
              <a:buNone/>
            </a:pPr>
            <a:endParaRPr lang="en-US" dirty="0"/>
          </a:p>
        </p:txBody>
      </p:sp>
      <p:sp>
        <p:nvSpPr>
          <p:cNvPr id="4" name="Slide Number Placeholder 3">
            <a:extLst>
              <a:ext uri="{FF2B5EF4-FFF2-40B4-BE49-F238E27FC236}">
                <a16:creationId xmlns:a16="http://schemas.microsoft.com/office/drawing/2014/main" id="{4058A4C6-0ED8-41C6-AABA-AD3E339E41E9}"/>
              </a:ext>
            </a:extLst>
          </p:cNvPr>
          <p:cNvSpPr>
            <a:spLocks noGrp="1"/>
          </p:cNvSpPr>
          <p:nvPr>
            <p:ph type="sldNum" sz="quarter" idx="12"/>
          </p:nvPr>
        </p:nvSpPr>
        <p:spPr/>
        <p:txBody>
          <a:bodyPr/>
          <a:lstStyle/>
          <a:p>
            <a:fld id="{3D76E9E6-C8DC-4693-A041-ACB15B789C1B}" type="slidenum">
              <a:rPr lang="en-US" smtClean="0"/>
              <a:pPr/>
              <a:t>10</a:t>
            </a:fld>
            <a:endParaRPr lang="en-US" dirty="0"/>
          </a:p>
        </p:txBody>
      </p:sp>
    </p:spTree>
    <p:extLst>
      <p:ext uri="{BB962C8B-B14F-4D97-AF65-F5344CB8AC3E}">
        <p14:creationId xmlns:p14="http://schemas.microsoft.com/office/powerpoint/2010/main" val="2358839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7DD8-4C96-4497-9926-FFCFFFD1638B}"/>
              </a:ext>
            </a:extLst>
          </p:cNvPr>
          <p:cNvSpPr>
            <a:spLocks noGrp="1"/>
          </p:cNvSpPr>
          <p:nvPr>
            <p:ph type="title"/>
          </p:nvPr>
        </p:nvSpPr>
        <p:spPr>
          <a:xfrm>
            <a:off x="838200" y="3121513"/>
            <a:ext cx="10515600" cy="614974"/>
          </a:xfrm>
        </p:spPr>
        <p:txBody>
          <a:bodyPr>
            <a:normAutofit fontScale="90000"/>
          </a:bodyPr>
          <a:lstStyle/>
          <a:p>
            <a:pPr algn="ctr"/>
            <a:r>
              <a:rPr lang="en-US" dirty="0"/>
              <a:t>Questions</a:t>
            </a:r>
          </a:p>
        </p:txBody>
      </p:sp>
      <p:sp>
        <p:nvSpPr>
          <p:cNvPr id="4" name="Slide Number Placeholder 3">
            <a:extLst>
              <a:ext uri="{FF2B5EF4-FFF2-40B4-BE49-F238E27FC236}">
                <a16:creationId xmlns:a16="http://schemas.microsoft.com/office/drawing/2014/main" id="{C6A16004-9987-4E7F-B601-19326BFB71F7}"/>
              </a:ext>
            </a:extLst>
          </p:cNvPr>
          <p:cNvSpPr>
            <a:spLocks noGrp="1"/>
          </p:cNvSpPr>
          <p:nvPr>
            <p:ph type="sldNum" sz="quarter" idx="12"/>
          </p:nvPr>
        </p:nvSpPr>
        <p:spPr/>
        <p:txBody>
          <a:bodyPr/>
          <a:lstStyle/>
          <a:p>
            <a:fld id="{3D76E9E6-C8DC-4693-A041-ACB15B789C1B}" type="slidenum">
              <a:rPr lang="en-US" smtClean="0"/>
              <a:pPr/>
              <a:t>11</a:t>
            </a:fld>
            <a:endParaRPr lang="en-US" dirty="0"/>
          </a:p>
        </p:txBody>
      </p:sp>
    </p:spTree>
    <p:extLst>
      <p:ext uri="{BB962C8B-B14F-4D97-AF65-F5344CB8AC3E}">
        <p14:creationId xmlns:p14="http://schemas.microsoft.com/office/powerpoint/2010/main" val="249626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2800" dirty="0">
                <a:latin typeface="Verdana" pitchFamily="34" charset="0"/>
              </a:rPr>
              <a:t>2473 Care Drive, Suite 200</a:t>
            </a:r>
            <a:br>
              <a:rPr lang="en-US" sz="2800" dirty="0">
                <a:latin typeface="Verdana" pitchFamily="34" charset="0"/>
              </a:rPr>
            </a:br>
            <a:r>
              <a:rPr lang="en-US" sz="2800" dirty="0">
                <a:latin typeface="Verdana" pitchFamily="34" charset="0"/>
              </a:rPr>
              <a:t>Tallahassee, Florida 32308</a:t>
            </a:r>
            <a:br>
              <a:rPr lang="en-US" sz="2800" dirty="0">
                <a:latin typeface="Verdana" pitchFamily="34" charset="0"/>
              </a:rPr>
            </a:br>
            <a:endParaRPr lang="en-US" sz="2800" dirty="0"/>
          </a:p>
        </p:txBody>
      </p:sp>
      <p:sp>
        <p:nvSpPr>
          <p:cNvPr id="6" name="Subtitle 5"/>
          <p:cNvSpPr>
            <a:spLocks noGrp="1"/>
          </p:cNvSpPr>
          <p:nvPr>
            <p:ph type="subTitle" idx="1"/>
          </p:nvPr>
        </p:nvSpPr>
        <p:spPr>
          <a:xfrm>
            <a:off x="5638800" y="4343400"/>
            <a:ext cx="6553200" cy="1219200"/>
          </a:xfrm>
        </p:spPr>
        <p:txBody>
          <a:bodyPr>
            <a:normAutofit fontScale="77500" lnSpcReduction="20000"/>
          </a:bodyPr>
          <a:lstStyle/>
          <a:p>
            <a:r>
              <a:rPr lang="en-US" dirty="0">
                <a:latin typeface="Verdana" pitchFamily="34" charset="0"/>
              </a:rPr>
              <a:t>800.342.0823 • TDD 800.346.4127</a:t>
            </a:r>
          </a:p>
          <a:p>
            <a:endParaRPr lang="en-US" dirty="0">
              <a:latin typeface="Verdana" pitchFamily="34" charset="0"/>
            </a:endParaRPr>
          </a:p>
          <a:p>
            <a:r>
              <a:rPr lang="en-US" dirty="0">
                <a:latin typeface="Verdana" pitchFamily="34" charset="0"/>
                <a:hlinkClick r:id="rId2"/>
              </a:rPr>
              <a:t>www.DisabilityRightsFlorida.org</a:t>
            </a:r>
            <a:endParaRPr lang="en-US" dirty="0">
              <a:latin typeface="Verdana" pitchFamily="34" charset="0"/>
            </a:endParaRPr>
          </a:p>
          <a:p>
            <a:endParaRPr lang="en-US" dirty="0"/>
          </a:p>
        </p:txBody>
      </p:sp>
      <p:sp>
        <p:nvSpPr>
          <p:cNvPr id="4" name="Slide Number Placeholder 3"/>
          <p:cNvSpPr>
            <a:spLocks noGrp="1"/>
          </p:cNvSpPr>
          <p:nvPr>
            <p:ph type="sldNum" sz="quarter" idx="12"/>
          </p:nvPr>
        </p:nvSpPr>
        <p:spPr>
          <a:xfrm>
            <a:off x="9753600" y="6019801"/>
            <a:ext cx="914400" cy="365125"/>
          </a:xfrm>
        </p:spPr>
        <p:txBody>
          <a:bodyPr/>
          <a:lstStyle/>
          <a:p>
            <a:fld id="{3D76E9E6-C8DC-4693-A041-ACB15B789C1B}" type="slidenum">
              <a:rPr lang="en-US" smtClean="0"/>
              <a:pPr/>
              <a:t>12</a:t>
            </a:fld>
            <a:endParaRPr lang="en-US" dirty="0"/>
          </a:p>
        </p:txBody>
      </p:sp>
    </p:spTree>
    <p:extLst>
      <p:ext uri="{BB962C8B-B14F-4D97-AF65-F5344CB8AC3E}">
        <p14:creationId xmlns:p14="http://schemas.microsoft.com/office/powerpoint/2010/main" val="92673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About Your Presenter</a:t>
            </a:r>
          </a:p>
        </p:txBody>
      </p:sp>
      <p:sp>
        <p:nvSpPr>
          <p:cNvPr id="3" name="Content Placeholder 2"/>
          <p:cNvSpPr>
            <a:spLocks noGrp="1"/>
          </p:cNvSpPr>
          <p:nvPr>
            <p:ph idx="1"/>
          </p:nvPr>
        </p:nvSpPr>
        <p:spPr>
          <a:xfrm>
            <a:off x="838200" y="1645871"/>
            <a:ext cx="10515600" cy="4847004"/>
          </a:xfrm>
        </p:spPr>
        <p:txBody>
          <a:bodyPr>
            <a:normAutofit fontScale="77500" lnSpcReduction="20000"/>
          </a:bodyPr>
          <a:lstStyle/>
          <a:p>
            <a:r>
              <a:rPr lang="en-US" sz="2800" dirty="0"/>
              <a:t>I have a Juris Doctorate, a MS in Education Law, a BS in Elementary Education, and an AA in Journalism.  </a:t>
            </a:r>
          </a:p>
          <a:p>
            <a:r>
              <a:rPr lang="en-US" sz="2800" dirty="0"/>
              <a:t>I am licensed to practice law in Florida and admitted to all courts both federal and state within Florida including the 11th Circuit Court of Appeals.  </a:t>
            </a:r>
          </a:p>
          <a:p>
            <a:r>
              <a:rPr lang="en-US" sz="2800" dirty="0"/>
              <a:t>I represent clients in administrative hearings through the Division of Administrative Hearings (</a:t>
            </a:r>
            <a:r>
              <a:rPr lang="en-US" sz="2800" dirty="0" err="1"/>
              <a:t>DOAH</a:t>
            </a:r>
            <a:r>
              <a:rPr lang="en-US" sz="2800" dirty="0"/>
              <a:t>). </a:t>
            </a:r>
          </a:p>
          <a:p>
            <a:r>
              <a:rPr lang="en-US" sz="2800" dirty="0"/>
              <a:t>I am the mother of a special needs child and have been a Staff Attorney with Disability Rights since 2017.  </a:t>
            </a:r>
          </a:p>
          <a:p>
            <a:r>
              <a:rPr lang="en-US" sz="2800" dirty="0"/>
              <a:t>Prior to becoming an attorney, I was an educator.  As a teacher, my expertise is in literacy skills development.  Having worked in Florida schools as a language arts and intensive reading instructor, I am able to interpret reading evaluations, design targeted interventions based on the data, create progress monitoring plans, and incorporate it all within the IEP.</a:t>
            </a:r>
          </a:p>
          <a:p>
            <a:pPr>
              <a:buNone/>
            </a:pPr>
            <a:endParaRPr lang="en-US" dirty="0"/>
          </a:p>
        </p:txBody>
      </p:sp>
      <p:sp>
        <p:nvSpPr>
          <p:cNvPr id="4" name="Slide Number Placeholder 3"/>
          <p:cNvSpPr>
            <a:spLocks noGrp="1"/>
          </p:cNvSpPr>
          <p:nvPr>
            <p:ph type="sldNum" sz="quarter" idx="12"/>
          </p:nvPr>
        </p:nvSpPr>
        <p:spPr/>
        <p:txBody>
          <a:bodyPr/>
          <a:lstStyle/>
          <a:p>
            <a:fld id="{3D76E9E6-C8DC-4693-A041-ACB15B789C1B}" type="slidenum">
              <a:rPr lang="en-US" smtClean="0"/>
              <a:pPr/>
              <a:t>2</a:t>
            </a:fld>
            <a:endParaRPr lang="en-US" dirty="0"/>
          </a:p>
        </p:txBody>
      </p:sp>
    </p:spTree>
    <p:extLst>
      <p:ext uri="{BB962C8B-B14F-4D97-AF65-F5344CB8AC3E}">
        <p14:creationId xmlns:p14="http://schemas.microsoft.com/office/powerpoint/2010/main" val="370710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0" y="304800"/>
            <a:ext cx="8229600" cy="944562"/>
          </a:xfrm>
        </p:spPr>
        <p:txBody>
          <a:bodyPr/>
          <a:lstStyle/>
          <a:p>
            <a:pPr eaLnBrk="1" hangingPunct="1"/>
            <a:r>
              <a:rPr sz="4000" dirty="0"/>
              <a:t>Our Mission</a:t>
            </a:r>
          </a:p>
        </p:txBody>
      </p:sp>
      <p:sp>
        <p:nvSpPr>
          <p:cNvPr id="15363" name="Content Placeholder 2"/>
          <p:cNvSpPr>
            <a:spLocks noGrp="1"/>
          </p:cNvSpPr>
          <p:nvPr>
            <p:ph idx="1"/>
          </p:nvPr>
        </p:nvSpPr>
        <p:spPr>
          <a:xfrm>
            <a:off x="1981200" y="2133600"/>
            <a:ext cx="8229600" cy="2743200"/>
          </a:xfrm>
        </p:spPr>
        <p:txBody>
          <a:bodyPr>
            <a:normAutofit/>
          </a:bodyPr>
          <a:lstStyle/>
          <a:p>
            <a:pPr marL="0" indent="0" algn="ctr">
              <a:buNone/>
            </a:pPr>
            <a:r>
              <a:rPr lang="en-US" sz="2800" dirty="0"/>
              <a:t>To advance the quality of life, dignity, equality, self-determination, and freedom of choice of persons with disabilities through collaboration, education, advocacy, as well as legal and legislative strategies. </a:t>
            </a:r>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79A40A5-2CB3-4643-B672-33558D433BFF}" type="slidenum">
              <a:rPr lang="en-US" smtClean="0">
                <a:latin typeface="Verdana" pitchFamily="34" charset="0"/>
              </a:rPr>
              <a:pPr eaLnBrk="1" fontAlgn="base" hangingPunct="1">
                <a:spcBef>
                  <a:spcPct val="0"/>
                </a:spcBef>
                <a:spcAft>
                  <a:spcPct val="0"/>
                </a:spcAft>
              </a:pPr>
              <a:t>3</a:t>
            </a:fld>
            <a:endParaRPr lang="en-US" dirty="0">
              <a:latin typeface="Verdana" pitchFamily="34" charset="0"/>
            </a:endParaRPr>
          </a:p>
        </p:txBody>
      </p:sp>
    </p:spTree>
    <p:extLst>
      <p:ext uri="{BB962C8B-B14F-4D97-AF65-F5344CB8AC3E}">
        <p14:creationId xmlns:p14="http://schemas.microsoft.com/office/powerpoint/2010/main" val="368912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70200"/>
            <a:ext cx="3932237" cy="1069974"/>
          </a:xfrm>
        </p:spPr>
        <p:txBody>
          <a:bodyPr anchor="b">
            <a:normAutofit/>
          </a:bodyPr>
          <a:lstStyle/>
          <a:p>
            <a:r>
              <a:rPr lang="en-US" sz="3300"/>
              <a:t>What We Will Cover  </a:t>
            </a:r>
          </a:p>
        </p:txBody>
      </p:sp>
      <p:sp>
        <p:nvSpPr>
          <p:cNvPr id="3" name="Content Placeholder 2"/>
          <p:cNvSpPr>
            <a:spLocks noGrp="1"/>
          </p:cNvSpPr>
          <p:nvPr>
            <p:ph type="body" sz="half" idx="2"/>
          </p:nvPr>
        </p:nvSpPr>
        <p:spPr>
          <a:xfrm>
            <a:off x="839788" y="2667000"/>
            <a:ext cx="3932237" cy="3201988"/>
          </a:xfrm>
        </p:spPr>
        <p:txBody>
          <a:bodyPr>
            <a:normAutofit/>
          </a:bodyPr>
          <a:lstStyle/>
          <a:p>
            <a:r>
              <a:rPr lang="en-US" sz="2800" dirty="0"/>
              <a:t>Prior Written Notice</a:t>
            </a:r>
          </a:p>
          <a:p>
            <a:endParaRPr lang="en-US" dirty="0"/>
          </a:p>
        </p:txBody>
      </p:sp>
      <p:pic>
        <p:nvPicPr>
          <p:cNvPr id="8" name="Picture 7" descr="The scales of justice">
            <a:extLst>
              <a:ext uri="{FF2B5EF4-FFF2-40B4-BE49-F238E27FC236}">
                <a16:creationId xmlns:a16="http://schemas.microsoft.com/office/drawing/2014/main" id="{653A4B3E-C58C-4FC6-AA8F-6DF61F4FFCA3}"/>
              </a:ext>
            </a:extLst>
          </p:cNvPr>
          <p:cNvPicPr>
            <a:picLocks noChangeAspect="1"/>
          </p:cNvPicPr>
          <p:nvPr/>
        </p:nvPicPr>
        <p:blipFill rotWithShape="1">
          <a:blip r:embed="rId3">
            <a:extLst>
              <a:ext uri="{28A0092B-C50C-407E-A947-70E740481C1C}">
                <a14:useLocalDpi xmlns:a14="http://schemas.microsoft.com/office/drawing/2010/main" val="0"/>
              </a:ext>
            </a:extLst>
          </a:blip>
          <a:srcRect t="8264"/>
          <a:stretch/>
        </p:blipFill>
        <p:spPr>
          <a:xfrm>
            <a:off x="5180012" y="870200"/>
            <a:ext cx="6172200" cy="4998788"/>
          </a:xfrm>
          <a:prstGeom prst="rect">
            <a:avLst/>
          </a:prstGeom>
          <a:noFill/>
        </p:spPr>
      </p:pic>
      <p:sp>
        <p:nvSpPr>
          <p:cNvPr id="4" name="Slide Number Placeholder 3"/>
          <p:cNvSpPr>
            <a:spLocks noGrp="1"/>
          </p:cNvSpPr>
          <p:nvPr>
            <p:ph type="sldNum" sz="quarter" idx="12"/>
          </p:nvPr>
        </p:nvSpPr>
        <p:spPr>
          <a:xfrm>
            <a:off x="8610600" y="6356350"/>
            <a:ext cx="2743200" cy="365125"/>
          </a:xfrm>
        </p:spPr>
        <p:txBody>
          <a:bodyPr anchor="ctr">
            <a:normAutofit/>
          </a:bodyPr>
          <a:lstStyle/>
          <a:p>
            <a:pPr>
              <a:spcAft>
                <a:spcPts val="600"/>
              </a:spcAft>
            </a:pPr>
            <a:fld id="{3D76E9E6-C8DC-4693-A041-ACB15B789C1B}" type="slidenum">
              <a:rPr lang="en-US" smtClean="0"/>
              <a:pPr>
                <a:spcAft>
                  <a:spcPts val="600"/>
                </a:spcAft>
              </a:pPr>
              <a:t>4</a:t>
            </a:fld>
            <a:endParaRPr lang="en-US" dirty="0"/>
          </a:p>
        </p:txBody>
      </p:sp>
    </p:spTree>
    <p:extLst>
      <p:ext uri="{BB962C8B-B14F-4D97-AF65-F5344CB8AC3E}">
        <p14:creationId xmlns:p14="http://schemas.microsoft.com/office/powerpoint/2010/main" val="73712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58C6-2BE4-4B6B-853E-A194E4D2AE62}"/>
              </a:ext>
            </a:extLst>
          </p:cNvPr>
          <p:cNvSpPr>
            <a:spLocks noGrp="1"/>
          </p:cNvSpPr>
          <p:nvPr>
            <p:ph type="title"/>
          </p:nvPr>
        </p:nvSpPr>
        <p:spPr>
          <a:xfrm>
            <a:off x="839788" y="911226"/>
            <a:ext cx="3932237" cy="1069974"/>
          </a:xfrm>
        </p:spPr>
        <p:txBody>
          <a:bodyPr>
            <a:normAutofit fontScale="90000"/>
          </a:bodyPr>
          <a:lstStyle/>
          <a:p>
            <a:r>
              <a:rPr lang="en-US" dirty="0"/>
              <a:t>Prior Written Notice</a:t>
            </a:r>
          </a:p>
        </p:txBody>
      </p:sp>
      <p:sp>
        <p:nvSpPr>
          <p:cNvPr id="4" name="Text Placeholder 3">
            <a:extLst>
              <a:ext uri="{FF2B5EF4-FFF2-40B4-BE49-F238E27FC236}">
                <a16:creationId xmlns:a16="http://schemas.microsoft.com/office/drawing/2014/main" id="{C5E1CA9D-B912-4B3D-A021-8A096A1633A6}"/>
              </a:ext>
            </a:extLst>
          </p:cNvPr>
          <p:cNvSpPr>
            <a:spLocks noGrp="1"/>
          </p:cNvSpPr>
          <p:nvPr>
            <p:ph type="body" sz="half" idx="2"/>
          </p:nvPr>
        </p:nvSpPr>
        <p:spPr/>
        <p:txBody>
          <a:bodyPr/>
          <a:lstStyle/>
          <a:p>
            <a:r>
              <a:rPr lang="en-US" sz="2200" b="1" dirty="0">
                <a:effectLst/>
              </a:rPr>
              <a:t>34 Code of Federal Regulations § 300.503</a:t>
            </a:r>
            <a:endParaRPr lang="en-US" sz="2200" dirty="0"/>
          </a:p>
        </p:txBody>
      </p:sp>
      <p:sp>
        <p:nvSpPr>
          <p:cNvPr id="3" name="Content Placeholder 2">
            <a:extLst>
              <a:ext uri="{FF2B5EF4-FFF2-40B4-BE49-F238E27FC236}">
                <a16:creationId xmlns:a16="http://schemas.microsoft.com/office/drawing/2014/main" id="{69BA2676-AF41-4CFA-AB2D-3BAB98AD82BD}"/>
              </a:ext>
            </a:extLst>
          </p:cNvPr>
          <p:cNvSpPr>
            <a:spLocks noGrp="1"/>
          </p:cNvSpPr>
          <p:nvPr>
            <p:ph idx="1"/>
          </p:nvPr>
        </p:nvSpPr>
        <p:spPr>
          <a:xfrm>
            <a:off x="5180012" y="685801"/>
            <a:ext cx="6172200" cy="6035674"/>
          </a:xfrm>
        </p:spPr>
        <p:txBody>
          <a:bodyPr/>
          <a:lstStyle/>
          <a:p>
            <a:r>
              <a:rPr lang="en-US" dirty="0"/>
              <a:t>Action proposed or refused</a:t>
            </a:r>
          </a:p>
          <a:p>
            <a:r>
              <a:rPr lang="en-US" dirty="0"/>
              <a:t>Why you are proposing or refusing</a:t>
            </a:r>
          </a:p>
          <a:p>
            <a:r>
              <a:rPr lang="en-US" dirty="0"/>
              <a:t>Evaluations, records used to make the decision</a:t>
            </a:r>
          </a:p>
          <a:p>
            <a:r>
              <a:rPr lang="en-US" dirty="0"/>
              <a:t>Include Procedural Safeguards statement and where to get them</a:t>
            </a:r>
          </a:p>
          <a:p>
            <a:r>
              <a:rPr lang="en-US" dirty="0"/>
              <a:t>Resources to help parent understand PWN</a:t>
            </a:r>
          </a:p>
          <a:p>
            <a:r>
              <a:rPr lang="en-US" dirty="0"/>
              <a:t>Other Options considered</a:t>
            </a:r>
          </a:p>
          <a:p>
            <a:r>
              <a:rPr lang="en-US" dirty="0"/>
              <a:t>Other reasons why action is proposed or refused</a:t>
            </a:r>
          </a:p>
        </p:txBody>
      </p:sp>
      <p:sp>
        <p:nvSpPr>
          <p:cNvPr id="5" name="Slide Number Placeholder 4">
            <a:extLst>
              <a:ext uri="{FF2B5EF4-FFF2-40B4-BE49-F238E27FC236}">
                <a16:creationId xmlns:a16="http://schemas.microsoft.com/office/drawing/2014/main" id="{C1755E34-65B2-4897-971E-28BA34BBD17C}"/>
              </a:ext>
            </a:extLst>
          </p:cNvPr>
          <p:cNvSpPr>
            <a:spLocks noGrp="1"/>
          </p:cNvSpPr>
          <p:nvPr>
            <p:ph type="sldNum" sz="quarter" idx="12"/>
          </p:nvPr>
        </p:nvSpPr>
        <p:spPr/>
        <p:txBody>
          <a:bodyPr/>
          <a:lstStyle/>
          <a:p>
            <a:fld id="{3D76E9E6-C8DC-4693-A041-ACB15B789C1B}" type="slidenum">
              <a:rPr lang="en-US" smtClean="0"/>
              <a:pPr/>
              <a:t>5</a:t>
            </a:fld>
            <a:endParaRPr lang="en-US" dirty="0"/>
          </a:p>
        </p:txBody>
      </p:sp>
    </p:spTree>
    <p:extLst>
      <p:ext uri="{BB962C8B-B14F-4D97-AF65-F5344CB8AC3E}">
        <p14:creationId xmlns:p14="http://schemas.microsoft.com/office/powerpoint/2010/main" val="2329795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0185-4F5E-4050-98FC-CC08A4F05069}"/>
              </a:ext>
            </a:extLst>
          </p:cNvPr>
          <p:cNvSpPr>
            <a:spLocks noGrp="1"/>
          </p:cNvSpPr>
          <p:nvPr>
            <p:ph type="title"/>
          </p:nvPr>
        </p:nvSpPr>
        <p:spPr>
          <a:xfrm>
            <a:off x="839788" y="1524000"/>
            <a:ext cx="3932237" cy="653800"/>
          </a:xfrm>
        </p:spPr>
        <p:txBody>
          <a:bodyPr>
            <a:normAutofit fontScale="90000"/>
          </a:bodyPr>
          <a:lstStyle/>
          <a:p>
            <a:r>
              <a:rPr lang="en-US" sz="3100" dirty="0"/>
              <a:t>Other reasons why action is proposed or refused</a:t>
            </a:r>
            <a:br>
              <a:rPr lang="en-US" sz="900" dirty="0"/>
            </a:br>
            <a:endParaRPr lang="en-US" sz="1200" dirty="0"/>
          </a:p>
        </p:txBody>
      </p:sp>
      <p:sp>
        <p:nvSpPr>
          <p:cNvPr id="4" name="Text Placeholder 3">
            <a:extLst>
              <a:ext uri="{FF2B5EF4-FFF2-40B4-BE49-F238E27FC236}">
                <a16:creationId xmlns:a16="http://schemas.microsoft.com/office/drawing/2014/main" id="{EC6ED08F-8AA7-4818-8EEF-1DEB4CD0C8CC}"/>
              </a:ext>
            </a:extLst>
          </p:cNvPr>
          <p:cNvSpPr>
            <a:spLocks noGrp="1"/>
          </p:cNvSpPr>
          <p:nvPr>
            <p:ph type="body" sz="half" idx="2"/>
          </p:nvPr>
        </p:nvSpPr>
        <p:spPr>
          <a:xfrm>
            <a:off x="839788" y="2438400"/>
            <a:ext cx="3932237" cy="3811588"/>
          </a:xfrm>
        </p:spPr>
        <p:txBody>
          <a:bodyPr/>
          <a:lstStyle/>
          <a:p>
            <a:pPr marL="342900" indent="-342900">
              <a:buFont typeface="Arial" panose="020B0604020202020204" pitchFamily="34" charset="0"/>
              <a:buChar char="•"/>
            </a:pPr>
            <a:r>
              <a:rPr lang="en-US" sz="2400" dirty="0"/>
              <a:t>Letter to Atkins-Lieberman Office of Special Education Programs August 5, 2010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Letter to Anonymous      Office of Special Education Programs April 9, 2012</a:t>
            </a:r>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E2E7B08C-D830-465F-A578-814F4FF34742}"/>
              </a:ext>
            </a:extLst>
          </p:cNvPr>
          <p:cNvSpPr>
            <a:spLocks noGrp="1"/>
          </p:cNvSpPr>
          <p:nvPr>
            <p:ph idx="1"/>
          </p:nvPr>
        </p:nvSpPr>
        <p:spPr>
          <a:xfrm>
            <a:off x="5197597" y="1066800"/>
            <a:ext cx="6172200" cy="4998788"/>
          </a:xfrm>
        </p:spPr>
        <p:txBody>
          <a:bodyPr/>
          <a:lstStyle/>
          <a:p>
            <a:r>
              <a:rPr lang="en-US" dirty="0"/>
              <a:t>PWN must include the student's category of eligibility when doing so is necessary to effect the purpose of notice (i.e., IEP eligibility is being proposed or refused)</a:t>
            </a:r>
          </a:p>
          <a:p>
            <a:r>
              <a:rPr lang="en-US" dirty="0" err="1"/>
              <a:t>PWN</a:t>
            </a:r>
            <a:r>
              <a:rPr lang="en-US" dirty="0"/>
              <a:t> must be provided when proposing a functional behavioral assessment for determining a child's eligibility and need for special education and related services.</a:t>
            </a:r>
          </a:p>
        </p:txBody>
      </p:sp>
      <p:sp>
        <p:nvSpPr>
          <p:cNvPr id="5" name="Slide Number Placeholder 4">
            <a:extLst>
              <a:ext uri="{FF2B5EF4-FFF2-40B4-BE49-F238E27FC236}">
                <a16:creationId xmlns:a16="http://schemas.microsoft.com/office/drawing/2014/main" id="{1FB1D751-094F-4914-A64D-3783AC6D9001}"/>
              </a:ext>
            </a:extLst>
          </p:cNvPr>
          <p:cNvSpPr>
            <a:spLocks noGrp="1"/>
          </p:cNvSpPr>
          <p:nvPr>
            <p:ph type="sldNum" sz="quarter" idx="12"/>
          </p:nvPr>
        </p:nvSpPr>
        <p:spPr/>
        <p:txBody>
          <a:bodyPr/>
          <a:lstStyle/>
          <a:p>
            <a:fld id="{3D76E9E6-C8DC-4693-A041-ACB15B789C1B}" type="slidenum">
              <a:rPr lang="en-US" smtClean="0"/>
              <a:pPr/>
              <a:t>6</a:t>
            </a:fld>
            <a:endParaRPr lang="en-US" dirty="0"/>
          </a:p>
        </p:txBody>
      </p:sp>
    </p:spTree>
    <p:extLst>
      <p:ext uri="{BB962C8B-B14F-4D97-AF65-F5344CB8AC3E}">
        <p14:creationId xmlns:p14="http://schemas.microsoft.com/office/powerpoint/2010/main" val="73815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543E-5587-4ED0-A954-0563B513DA08}"/>
              </a:ext>
            </a:extLst>
          </p:cNvPr>
          <p:cNvSpPr>
            <a:spLocks noGrp="1"/>
          </p:cNvSpPr>
          <p:nvPr>
            <p:ph type="title"/>
          </p:nvPr>
        </p:nvSpPr>
        <p:spPr/>
        <p:txBody>
          <a:bodyPr>
            <a:normAutofit fontScale="90000"/>
          </a:bodyPr>
          <a:lstStyle/>
          <a:p>
            <a:pPr algn="ctr"/>
            <a:r>
              <a:rPr lang="en-US" dirty="0"/>
              <a:t>When Should a Prior Written Notice be Given?</a:t>
            </a:r>
          </a:p>
        </p:txBody>
      </p:sp>
      <p:sp>
        <p:nvSpPr>
          <p:cNvPr id="3" name="Content Placeholder 2">
            <a:extLst>
              <a:ext uri="{FF2B5EF4-FFF2-40B4-BE49-F238E27FC236}">
                <a16:creationId xmlns:a16="http://schemas.microsoft.com/office/drawing/2014/main" id="{48AD1175-6467-4CF1-8B99-81BFA2BC413D}"/>
              </a:ext>
            </a:extLst>
          </p:cNvPr>
          <p:cNvSpPr>
            <a:spLocks noGrp="1"/>
          </p:cNvSpPr>
          <p:nvPr>
            <p:ph idx="1"/>
          </p:nvPr>
        </p:nvSpPr>
        <p:spPr>
          <a:xfrm>
            <a:off x="838200" y="1714377"/>
            <a:ext cx="10744200" cy="4801089"/>
          </a:xfrm>
        </p:spPr>
        <p:txBody>
          <a:bodyPr/>
          <a:lstStyle/>
          <a:p>
            <a:r>
              <a:rPr lang="en-US" b="0" i="0" dirty="0">
                <a:effectLst/>
              </a:rPr>
              <a:t>34 CFR 300.503(a) obligates a district to provide notice a reasonable time before the district implements the action so as to allow parents time to thoroughly deliberate on the change and respond before the district implements it.</a:t>
            </a:r>
            <a:endParaRPr lang="en-US" dirty="0"/>
          </a:p>
          <a:p>
            <a:r>
              <a:rPr lang="en-US" b="0" i="0" dirty="0">
                <a:effectLst/>
              </a:rPr>
              <a:t>There is no requirement in the Individuals with Disabilities Education Act (IDEA) regarding the point at which the written notice must be provided as long as it is provided a reasonable time before the LEA actually implements the action.</a:t>
            </a:r>
          </a:p>
          <a:p>
            <a:r>
              <a:rPr lang="en-US" dirty="0"/>
              <a:t>At no time should it be given prior to the IEP meeting and </a:t>
            </a:r>
            <a:r>
              <a:rPr lang="en-US" dirty="0" err="1"/>
              <a:t>and</a:t>
            </a:r>
            <a:r>
              <a:rPr lang="en-US" dirty="0"/>
              <a:t> the team making their decisions, otherwise it could be seen as predetermination.</a:t>
            </a:r>
            <a:endParaRPr lang="en-US" b="0" i="0" dirty="0">
              <a:effectLst/>
            </a:endParaRPr>
          </a:p>
        </p:txBody>
      </p:sp>
      <p:sp>
        <p:nvSpPr>
          <p:cNvPr id="4" name="Slide Number Placeholder 3">
            <a:extLst>
              <a:ext uri="{FF2B5EF4-FFF2-40B4-BE49-F238E27FC236}">
                <a16:creationId xmlns:a16="http://schemas.microsoft.com/office/drawing/2014/main" id="{E8827E51-5AC4-4BAB-BC58-1F6AF07F3274}"/>
              </a:ext>
            </a:extLst>
          </p:cNvPr>
          <p:cNvSpPr>
            <a:spLocks noGrp="1"/>
          </p:cNvSpPr>
          <p:nvPr>
            <p:ph type="sldNum" sz="quarter" idx="12"/>
          </p:nvPr>
        </p:nvSpPr>
        <p:spPr/>
        <p:txBody>
          <a:bodyPr/>
          <a:lstStyle/>
          <a:p>
            <a:fld id="{3D76E9E6-C8DC-4693-A041-ACB15B789C1B}" type="slidenum">
              <a:rPr lang="en-US" smtClean="0"/>
              <a:pPr/>
              <a:t>7</a:t>
            </a:fld>
            <a:endParaRPr lang="en-US" dirty="0"/>
          </a:p>
        </p:txBody>
      </p:sp>
    </p:spTree>
    <p:extLst>
      <p:ext uri="{BB962C8B-B14F-4D97-AF65-F5344CB8AC3E}">
        <p14:creationId xmlns:p14="http://schemas.microsoft.com/office/powerpoint/2010/main" val="391303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3959A-F169-4F06-A07E-980641C424AE}"/>
              </a:ext>
            </a:extLst>
          </p:cNvPr>
          <p:cNvSpPr>
            <a:spLocks noGrp="1"/>
          </p:cNvSpPr>
          <p:nvPr>
            <p:ph type="title"/>
          </p:nvPr>
        </p:nvSpPr>
        <p:spPr>
          <a:xfrm>
            <a:off x="838200" y="737088"/>
            <a:ext cx="10515600" cy="1167911"/>
          </a:xfrm>
        </p:spPr>
        <p:txBody>
          <a:bodyPr>
            <a:noAutofit/>
          </a:bodyPr>
          <a:lstStyle/>
          <a:p>
            <a:pPr algn="ctr"/>
            <a:r>
              <a:rPr lang="en-US" sz="2400" b="1" dirty="0">
                <a:effectLst/>
              </a:rPr>
              <a:t>Describe the action that your school district </a:t>
            </a:r>
            <a:br>
              <a:rPr lang="en-US" sz="2400" b="1" dirty="0">
                <a:effectLst/>
              </a:rPr>
            </a:br>
            <a:r>
              <a:rPr lang="en-US" sz="2400" b="1" dirty="0">
                <a:effectLst/>
              </a:rPr>
              <a:t>proposes or refuses to take</a:t>
            </a:r>
            <a:endParaRPr lang="en-US" sz="2400" b="1" dirty="0"/>
          </a:p>
        </p:txBody>
      </p:sp>
      <p:sp>
        <p:nvSpPr>
          <p:cNvPr id="3" name="Content Placeholder 2">
            <a:extLst>
              <a:ext uri="{FF2B5EF4-FFF2-40B4-BE49-F238E27FC236}">
                <a16:creationId xmlns:a16="http://schemas.microsoft.com/office/drawing/2014/main" id="{5AB57C35-FA94-457C-8FAC-BB18C0CD6AC4}"/>
              </a:ext>
            </a:extLst>
          </p:cNvPr>
          <p:cNvSpPr>
            <a:spLocks noGrp="1"/>
          </p:cNvSpPr>
          <p:nvPr>
            <p:ph idx="1"/>
          </p:nvPr>
        </p:nvSpPr>
        <p:spPr>
          <a:xfrm>
            <a:off x="838200" y="1904999"/>
            <a:ext cx="10515600" cy="4191000"/>
          </a:xfrm>
        </p:spPr>
        <p:txBody>
          <a:bodyPr/>
          <a:lstStyle/>
          <a:p>
            <a:r>
              <a:rPr lang="en-US" sz="2200" dirty="0">
                <a:effectLst/>
              </a:rPr>
              <a:t>Identification</a:t>
            </a:r>
          </a:p>
          <a:p>
            <a:pPr lvl="1"/>
            <a:r>
              <a:rPr lang="en-US" dirty="0"/>
              <a:t>Child find</a:t>
            </a:r>
          </a:p>
          <a:p>
            <a:pPr lvl="1"/>
            <a:r>
              <a:rPr lang="en-US" dirty="0">
                <a:effectLst/>
              </a:rPr>
              <a:t>Eligibility</a:t>
            </a:r>
          </a:p>
          <a:p>
            <a:r>
              <a:rPr lang="en-US" sz="2200" dirty="0"/>
              <a:t>Evaluation</a:t>
            </a:r>
          </a:p>
          <a:p>
            <a:pPr lvl="1"/>
            <a:r>
              <a:rPr lang="en-US" dirty="0"/>
              <a:t>Propose or refuse to do an evaluation</a:t>
            </a:r>
          </a:p>
          <a:p>
            <a:pPr lvl="1"/>
            <a:r>
              <a:rPr lang="en-US" dirty="0"/>
              <a:t>Refuse an Independent Educational Evaluation</a:t>
            </a:r>
          </a:p>
          <a:p>
            <a:r>
              <a:rPr lang="en-US" sz="2200" dirty="0"/>
              <a:t>Placement</a:t>
            </a:r>
          </a:p>
          <a:p>
            <a:pPr lvl="1"/>
            <a:r>
              <a:rPr lang="en-US" dirty="0"/>
              <a:t>Move a student to a less or more restrictive placement</a:t>
            </a:r>
          </a:p>
          <a:p>
            <a:pPr lvl="1"/>
            <a:r>
              <a:rPr lang="en-US" dirty="0"/>
              <a:t>Reminder – Center School Placement requires parental consent</a:t>
            </a:r>
          </a:p>
          <a:p>
            <a:r>
              <a:rPr lang="en-US" sz="2200" dirty="0"/>
              <a:t>Provision of a free appropriate public education</a:t>
            </a:r>
          </a:p>
        </p:txBody>
      </p:sp>
      <p:sp>
        <p:nvSpPr>
          <p:cNvPr id="4" name="Slide Number Placeholder 3">
            <a:extLst>
              <a:ext uri="{FF2B5EF4-FFF2-40B4-BE49-F238E27FC236}">
                <a16:creationId xmlns:a16="http://schemas.microsoft.com/office/drawing/2014/main" id="{31AEB3D7-7A40-40AF-88C4-025C5F758DE4}"/>
              </a:ext>
            </a:extLst>
          </p:cNvPr>
          <p:cNvSpPr>
            <a:spLocks noGrp="1"/>
          </p:cNvSpPr>
          <p:nvPr>
            <p:ph type="sldNum" sz="quarter" idx="12"/>
          </p:nvPr>
        </p:nvSpPr>
        <p:spPr/>
        <p:txBody>
          <a:bodyPr/>
          <a:lstStyle/>
          <a:p>
            <a:fld id="{3D76E9E6-C8DC-4693-A041-ACB15B789C1B}" type="slidenum">
              <a:rPr lang="en-US" smtClean="0"/>
              <a:pPr/>
              <a:t>8</a:t>
            </a:fld>
            <a:endParaRPr lang="en-US" dirty="0"/>
          </a:p>
        </p:txBody>
      </p:sp>
    </p:spTree>
    <p:extLst>
      <p:ext uri="{BB962C8B-B14F-4D97-AF65-F5344CB8AC3E}">
        <p14:creationId xmlns:p14="http://schemas.microsoft.com/office/powerpoint/2010/main" val="1616805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7DD8-4C96-4497-9926-FFCFFFD1638B}"/>
              </a:ext>
            </a:extLst>
          </p:cNvPr>
          <p:cNvSpPr>
            <a:spLocks noGrp="1"/>
          </p:cNvSpPr>
          <p:nvPr>
            <p:ph type="title"/>
          </p:nvPr>
        </p:nvSpPr>
        <p:spPr>
          <a:xfrm>
            <a:off x="685800" y="913728"/>
            <a:ext cx="10515600" cy="614974"/>
          </a:xfrm>
        </p:spPr>
        <p:txBody>
          <a:bodyPr>
            <a:normAutofit fontScale="90000"/>
          </a:bodyPr>
          <a:lstStyle/>
          <a:p>
            <a:pPr algn="ctr"/>
            <a:r>
              <a:rPr lang="en-US" dirty="0"/>
              <a:t>Placement</a:t>
            </a:r>
          </a:p>
        </p:txBody>
      </p:sp>
      <p:sp>
        <p:nvSpPr>
          <p:cNvPr id="3" name="Content Placeholder 2">
            <a:extLst>
              <a:ext uri="{FF2B5EF4-FFF2-40B4-BE49-F238E27FC236}">
                <a16:creationId xmlns:a16="http://schemas.microsoft.com/office/drawing/2014/main" id="{C511E50B-918F-48A8-BF1A-50AFC203F837}"/>
              </a:ext>
            </a:extLst>
          </p:cNvPr>
          <p:cNvSpPr>
            <a:spLocks noGrp="1"/>
          </p:cNvSpPr>
          <p:nvPr>
            <p:ph idx="1"/>
          </p:nvPr>
        </p:nvSpPr>
        <p:spPr>
          <a:xfrm>
            <a:off x="838200" y="1752417"/>
            <a:ext cx="10515600" cy="4191855"/>
          </a:xfrm>
        </p:spPr>
        <p:txBody>
          <a:bodyPr/>
          <a:lstStyle/>
          <a:p>
            <a:pPr marL="0" indent="0">
              <a:buNone/>
            </a:pPr>
            <a:r>
              <a:rPr lang="en-US" b="0" i="0" dirty="0">
                <a:effectLst/>
              </a:rPr>
              <a:t>An oral offer of placement at an IEP meeting does not satisfy the legal requirements of the IDEA. Rather, the district must make a specific written offer of placement consistent with the prevailing interpretation of the IDEA's prior notice requirement. The requirement of a formal, written offer creates a clear record that will do much to eliminate factual disputes many years later about when placements were offered, what placements were offered, and what additional educational assistance was offered to supplement a placement, if any. It also alerts parents to the need to consider seriously whether the placement is appropriate under the IDEA.</a:t>
            </a:r>
            <a:endParaRPr lang="en-US" dirty="0"/>
          </a:p>
        </p:txBody>
      </p:sp>
      <p:sp>
        <p:nvSpPr>
          <p:cNvPr id="4" name="Slide Number Placeholder 3">
            <a:extLst>
              <a:ext uri="{FF2B5EF4-FFF2-40B4-BE49-F238E27FC236}">
                <a16:creationId xmlns:a16="http://schemas.microsoft.com/office/drawing/2014/main" id="{C6A16004-9987-4E7F-B601-19326BFB71F7}"/>
              </a:ext>
            </a:extLst>
          </p:cNvPr>
          <p:cNvSpPr>
            <a:spLocks noGrp="1"/>
          </p:cNvSpPr>
          <p:nvPr>
            <p:ph type="sldNum" sz="quarter" idx="12"/>
          </p:nvPr>
        </p:nvSpPr>
        <p:spPr/>
        <p:txBody>
          <a:bodyPr/>
          <a:lstStyle/>
          <a:p>
            <a:fld id="{3D76E9E6-C8DC-4693-A041-ACB15B789C1B}" type="slidenum">
              <a:rPr lang="en-US" smtClean="0"/>
              <a:pPr/>
              <a:t>9</a:t>
            </a:fld>
            <a:endParaRPr lang="en-US" dirty="0"/>
          </a:p>
        </p:txBody>
      </p:sp>
    </p:spTree>
    <p:extLst>
      <p:ext uri="{BB962C8B-B14F-4D97-AF65-F5344CB8AC3E}">
        <p14:creationId xmlns:p14="http://schemas.microsoft.com/office/powerpoint/2010/main" val="2228437296"/>
      </p:ext>
    </p:extLst>
  </p:cSld>
  <p:clrMapOvr>
    <a:masterClrMapping/>
  </p:clrMapOvr>
</p:sld>
</file>

<file path=ppt/theme/theme1.xml><?xml version="1.0" encoding="utf-8"?>
<a:theme xmlns:a="http://schemas.openxmlformats.org/drawingml/2006/main" name="DRF_2019_Dark">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Dark" id="{62099FE5-BA86-42E8-A6BB-C2633297F996}" vid="{33EF2734-210C-4524-9310-A10F1F179F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B435DBEE7250438B195D7C27C8B440" ma:contentTypeVersion="1" ma:contentTypeDescription="Create a new document." ma:contentTypeScope="" ma:versionID="b1a33d0eaaf013621fc6ec907bbf7ea2">
  <xsd:schema xmlns:xsd="http://www.w3.org/2001/XMLSchema" xmlns:xs="http://www.w3.org/2001/XMLSchema" xmlns:p="http://schemas.microsoft.com/office/2006/metadata/properties" targetNamespace="http://schemas.microsoft.com/office/2006/metadata/properties" ma:root="true" ma:fieldsID="5795b476cb513fec08915ba20aa9d2c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A0C86A-9235-4C44-BC0E-CD154DE316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74EF578-A0BC-46BA-822C-9C306EA8A386}">
  <ds:schemaRefs>
    <ds:schemaRef ds:uri="http://purl.org/dc/elements/1.1/"/>
    <ds:schemaRef ds:uri="http://www.w3.org/XML/1998/namespace"/>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BE11869A-8E5F-4E98-B967-388F53F6BC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DRF_2019_Dark_Theme</Template>
  <TotalTime>4983</TotalTime>
  <Words>1168</Words>
  <Application>Microsoft Office PowerPoint</Application>
  <PresentationFormat>Widescreen</PresentationFormat>
  <Paragraphs>81</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Open Sans</vt:lpstr>
      <vt:lpstr>Tahoma</vt:lpstr>
      <vt:lpstr>Verdana</vt:lpstr>
      <vt:lpstr>DRF_2019_Dark</vt:lpstr>
      <vt:lpstr>Prior Written Notice</vt:lpstr>
      <vt:lpstr>About Your Presenter</vt:lpstr>
      <vt:lpstr>Our Mission</vt:lpstr>
      <vt:lpstr>What We Will Cover  </vt:lpstr>
      <vt:lpstr>Prior Written Notice</vt:lpstr>
      <vt:lpstr>Other reasons why action is proposed or refused </vt:lpstr>
      <vt:lpstr>When Should a Prior Written Notice be Given?</vt:lpstr>
      <vt:lpstr>Describe the action that your school district  proposes or refuses to take</vt:lpstr>
      <vt:lpstr>Placement</vt:lpstr>
      <vt:lpstr>FAILURE TO PROVIDE NOTICE</vt:lpstr>
      <vt:lpstr>Questions</vt:lpstr>
      <vt:lpstr>2473 Care Drive, Suite 200 Tallahassee, Florida 32308 </vt:lpstr>
    </vt:vector>
  </TitlesOfParts>
  <Company>Advocacy Center for Persons with Disabilities,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Steps for Effective Self-Advocacy</dc:title>
  <dc:creator>Keith Casebonne</dc:creator>
  <cp:lastModifiedBy>Keith Casebonne</cp:lastModifiedBy>
  <cp:revision>109</cp:revision>
  <dcterms:created xsi:type="dcterms:W3CDTF">2011-04-12T15:56:08Z</dcterms:created>
  <dcterms:modified xsi:type="dcterms:W3CDTF">2022-05-13T21:03:29Z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0x010100AFB435DBEE7250438B195D7C27C8B440</vt:lpwstr>
  </property>
</Properties>
</file>